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6" r:id="rId4"/>
    <p:sldMasterId id="2147483677" r:id="rId5"/>
    <p:sldMasterId id="2147483678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y="6858000" cx="9144000"/>
  <p:notesSz cx="6858000" cy="9144000"/>
  <p:embeddedFontLst>
    <p:embeddedFont>
      <p:font typeface="Helvetica Neue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F4A8A41-251F-44A7-BF6D-C591D1D69E69}">
  <a:tblStyle styleId="{8F4A8A41-251F-44A7-BF6D-C591D1D69E6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fill>
          <a:solidFill>
            <a:srgbClr val="D0DEEF"/>
          </a:solidFill>
        </a:fill>
      </a:tcStyle>
    </a:band1H>
    <a:band2H>
      <a:tcTxStyle/>
    </a:band2H>
    <a:band1V>
      <a:tcTxStyle/>
      <a:tcStyle>
        <a:fill>
          <a:solidFill>
            <a:srgbClr val="D0DEEF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5" Type="http://schemas.openxmlformats.org/officeDocument/2006/relationships/font" Target="fonts/HelveticaNeue-regular.fntdata"/><Relationship Id="rId14" Type="http://schemas.openxmlformats.org/officeDocument/2006/relationships/slide" Target="slides/slide7.xml"/><Relationship Id="rId17" Type="http://schemas.openxmlformats.org/officeDocument/2006/relationships/font" Target="fonts/HelveticaNeue-italic.fntdata"/><Relationship Id="rId16" Type="http://schemas.openxmlformats.org/officeDocument/2006/relationships/font" Target="fonts/HelveticaNeue-bold.fntdata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18" Type="http://schemas.openxmlformats.org/officeDocument/2006/relationships/font" Target="fonts/HelveticaNeue-boldItalic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5" name="Google Shape;15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1143000" y="365126"/>
            <a:ext cx="7372349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68300" lvl="2" marL="1371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⮚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" name="Google Shape;93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1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buNone/>
              <a:defRPr b="0" i="0" sz="11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buNone/>
              <a:defRPr b="0" i="0" sz="11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buNone/>
              <a:defRPr b="0" i="0" sz="11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buNone/>
              <a:defRPr b="0" i="0" sz="11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buNone/>
              <a:defRPr b="0" i="0" sz="11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buNone/>
              <a:defRPr b="0" i="0" sz="11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buNone/>
              <a:defRPr b="0" i="0" sz="11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buNone/>
              <a:defRPr b="0" i="0" sz="11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|   Page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4" name="Google Shape;94;p14"/>
          <p:cNvSpPr txBox="1"/>
          <p:nvPr>
            <p:ph type="title"/>
          </p:nvPr>
        </p:nvSpPr>
        <p:spPr>
          <a:xfrm>
            <a:off x="952500" y="125240"/>
            <a:ext cx="7239000" cy="8653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Helvetica Neue"/>
              <a:buNone/>
              <a:defRPr b="1" sz="2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ctrTitle"/>
          </p:nvPr>
        </p:nvSpPr>
        <p:spPr>
          <a:xfrm>
            <a:off x="457200" y="213360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Helvetica Neue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5"/>
          <p:cNvSpPr txBox="1"/>
          <p:nvPr>
            <p:ph idx="1" type="subTitle"/>
          </p:nvPr>
        </p:nvSpPr>
        <p:spPr>
          <a:xfrm>
            <a:off x="457200" y="3352800"/>
            <a:ext cx="82296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>
                <a:solidFill>
                  <a:srgbClr val="888888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8" name="Google Shape;98;p15"/>
          <p:cNvSpPr txBox="1"/>
          <p:nvPr/>
        </p:nvSpPr>
        <p:spPr>
          <a:xfrm>
            <a:off x="952500" y="125240"/>
            <a:ext cx="7239000" cy="8653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1" sz="2800">
              <a:solidFill>
                <a:srgbClr val="0F243E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/>
          <p:nvPr>
            <p:ph idx="1" type="body"/>
          </p:nvPr>
        </p:nvSpPr>
        <p:spPr>
          <a:xfrm>
            <a:off x="457200" y="1295400"/>
            <a:ext cx="4038600" cy="4830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01" name="Google Shape;101;p16"/>
          <p:cNvSpPr txBox="1"/>
          <p:nvPr>
            <p:ph idx="2" type="body"/>
          </p:nvPr>
        </p:nvSpPr>
        <p:spPr>
          <a:xfrm>
            <a:off x="4648200" y="1295400"/>
            <a:ext cx="4038600" cy="4830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02" name="Google Shape;102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|   Page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Times New Roman"/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Times New Roman"/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Times New Roman"/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Times New Roman"/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Times New Roman"/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Times New Roman"/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Times New Roman"/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Times New Roman"/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Times New Roman"/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|   Page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5" name="Google Shape;105;p17"/>
          <p:cNvSpPr txBox="1"/>
          <p:nvPr/>
        </p:nvSpPr>
        <p:spPr>
          <a:xfrm>
            <a:off x="952500" y="125240"/>
            <a:ext cx="7239000" cy="8653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Helvetica Neue"/>
              <a:buNone/>
            </a:pPr>
            <a:r>
              <a:rPr b="1" lang="en-US" sz="2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Click to edit Master title style</a:t>
            </a:r>
            <a:endParaRPr b="1" sz="28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|   Page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8" name="Google Shape;108;p18"/>
          <p:cNvSpPr txBox="1"/>
          <p:nvPr>
            <p:ph type="title"/>
          </p:nvPr>
        </p:nvSpPr>
        <p:spPr>
          <a:xfrm>
            <a:off x="952500" y="125240"/>
            <a:ext cx="7239000" cy="8653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Helvetica Neue"/>
              <a:buNone/>
              <a:defRPr b="1" sz="2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|   Page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1" name="Google Shape;111;p19"/>
          <p:cNvSpPr txBox="1"/>
          <p:nvPr>
            <p:ph type="ctrTitle"/>
          </p:nvPr>
        </p:nvSpPr>
        <p:spPr>
          <a:xfrm>
            <a:off x="457200" y="304800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Helvetica Neue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9"/>
          <p:cNvSpPr txBox="1"/>
          <p:nvPr/>
        </p:nvSpPr>
        <p:spPr>
          <a:xfrm>
            <a:off x="952500" y="125240"/>
            <a:ext cx="7239000" cy="8653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10000"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Helvetica Neue"/>
              <a:buNone/>
            </a:pPr>
            <a:r>
              <a:rPr b="1" lang="en-US" sz="2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Critical Design Review - JPSS Ground Project </a:t>
            </a:r>
            <a:endParaRPr b="1" sz="28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" type="obj">
  <p:cSld name="OBJEC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/>
          <p:nvPr>
            <p:ph type="title"/>
          </p:nvPr>
        </p:nvSpPr>
        <p:spPr>
          <a:xfrm>
            <a:off x="864638" y="274638"/>
            <a:ext cx="7414724" cy="4964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Helvetica Neue"/>
              <a:buNone/>
              <a:defRPr b="1" sz="24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0"/>
          <p:cNvSpPr txBox="1"/>
          <p:nvPr>
            <p:ph idx="1" type="body"/>
          </p:nvPr>
        </p:nvSpPr>
        <p:spPr>
          <a:xfrm>
            <a:off x="290285" y="1119481"/>
            <a:ext cx="8599716" cy="5428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7350" lvl="0" marL="457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0000FF"/>
              </a:buClr>
              <a:buSzPts val="2500"/>
              <a:buFont typeface="Merriweather Sans"/>
              <a:buChar char="●"/>
              <a:defRPr b="1" sz="20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429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1800"/>
              <a:buChar char="–"/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302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1600"/>
              <a:buChar char="•"/>
              <a:defRPr sz="1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30200" lvl="3" marL="1828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1600"/>
              <a:buChar char="⮚"/>
              <a:defRPr sz="1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302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1600"/>
              <a:buChar char="»"/>
              <a:defRPr sz="16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/>
          <p:nvPr>
            <p:ph idx="10" type="dt"/>
          </p:nvPr>
        </p:nvSpPr>
        <p:spPr>
          <a:xfrm>
            <a:off x="685800" y="6477000"/>
            <a:ext cx="19050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8" name="Google Shape;118;p21"/>
          <p:cNvSpPr txBox="1"/>
          <p:nvPr>
            <p:ph idx="11" type="ftr"/>
          </p:nvPr>
        </p:nvSpPr>
        <p:spPr>
          <a:xfrm>
            <a:off x="3124200" y="6477000"/>
            <a:ext cx="2895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9" name="Google Shape;119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1143000" y="365126"/>
            <a:ext cx="7372349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and Content">
  <p:cSld name="2_Title and Content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1" name="Google Shape;121;p22"/>
          <p:cNvCxnSpPr/>
          <p:nvPr/>
        </p:nvCxnSpPr>
        <p:spPr>
          <a:xfrm rot="10800000">
            <a:off x="257175" y="385763"/>
            <a:ext cx="6911975" cy="0"/>
          </a:xfrm>
          <a:prstGeom prst="straightConnector1">
            <a:avLst/>
          </a:prstGeom>
          <a:noFill/>
          <a:ln>
            <a:noFill/>
          </a:ln>
        </p:spPr>
      </p:cxnSp>
      <p:cxnSp>
        <p:nvCxnSpPr>
          <p:cNvPr id="122" name="Google Shape;122;p22"/>
          <p:cNvCxnSpPr/>
          <p:nvPr/>
        </p:nvCxnSpPr>
        <p:spPr>
          <a:xfrm>
            <a:off x="227013" y="1433513"/>
            <a:ext cx="8685212" cy="0"/>
          </a:xfrm>
          <a:prstGeom prst="straightConnector1">
            <a:avLst/>
          </a:prstGeom>
          <a:noFill/>
          <a:ln>
            <a:noFill/>
          </a:ln>
        </p:spPr>
      </p:cxnSp>
      <p:sp>
        <p:nvSpPr>
          <p:cNvPr id="123" name="Google Shape;123;p22"/>
          <p:cNvSpPr txBox="1"/>
          <p:nvPr>
            <p:ph idx="1" type="body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⮚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4"/>
          <p:cNvSpPr txBox="1"/>
          <p:nvPr>
            <p:ph type="ctrTitle"/>
          </p:nvPr>
        </p:nvSpPr>
        <p:spPr>
          <a:xfrm>
            <a:off x="457200" y="213360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Helvetica Neue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4"/>
          <p:cNvSpPr txBox="1"/>
          <p:nvPr>
            <p:ph idx="1" type="subTitle"/>
          </p:nvPr>
        </p:nvSpPr>
        <p:spPr>
          <a:xfrm>
            <a:off x="457200" y="3352800"/>
            <a:ext cx="82296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>
                <a:solidFill>
                  <a:srgbClr val="888888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37" name="Google Shape;137;p24"/>
          <p:cNvSpPr txBox="1"/>
          <p:nvPr/>
        </p:nvSpPr>
        <p:spPr>
          <a:xfrm>
            <a:off x="952500" y="125240"/>
            <a:ext cx="7239000" cy="8653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1" sz="2800">
              <a:solidFill>
                <a:srgbClr val="0F243E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 txBox="1"/>
          <p:nvPr>
            <p:ph idx="1" type="body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68300" lvl="2" marL="1371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⮚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" name="Google Shape;140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|   Page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1" name="Google Shape;141;p25"/>
          <p:cNvSpPr txBox="1"/>
          <p:nvPr>
            <p:ph type="title"/>
          </p:nvPr>
        </p:nvSpPr>
        <p:spPr>
          <a:xfrm>
            <a:off x="952500" y="125240"/>
            <a:ext cx="7239000" cy="8653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Helvetica Neue"/>
              <a:buNone/>
              <a:defRPr b="1" sz="2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6"/>
          <p:cNvSpPr txBox="1"/>
          <p:nvPr>
            <p:ph idx="1" type="body"/>
          </p:nvPr>
        </p:nvSpPr>
        <p:spPr>
          <a:xfrm>
            <a:off x="457200" y="1295400"/>
            <a:ext cx="4038600" cy="4830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44" name="Google Shape;144;p26"/>
          <p:cNvSpPr txBox="1"/>
          <p:nvPr>
            <p:ph idx="2" type="body"/>
          </p:nvPr>
        </p:nvSpPr>
        <p:spPr>
          <a:xfrm>
            <a:off x="4648200" y="1295400"/>
            <a:ext cx="4038600" cy="4830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45" name="Google Shape;145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|   Page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Times New Roman"/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Times New Roman"/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Times New Roman"/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Times New Roman"/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Times New Roman"/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Times New Roman"/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Times New Roman"/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Times New Roman"/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Times New Roman"/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|   Page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8" name="Google Shape;148;p27"/>
          <p:cNvSpPr txBox="1"/>
          <p:nvPr/>
        </p:nvSpPr>
        <p:spPr>
          <a:xfrm>
            <a:off x="952500" y="125240"/>
            <a:ext cx="7239000" cy="8653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Helvetica Neue"/>
              <a:buNone/>
            </a:pPr>
            <a:r>
              <a:rPr b="1" lang="en-US" sz="2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Click to edit Master title style</a:t>
            </a:r>
            <a:endParaRPr b="1" sz="28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|   Page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1" name="Google Shape;151;p28"/>
          <p:cNvSpPr txBox="1"/>
          <p:nvPr>
            <p:ph type="title"/>
          </p:nvPr>
        </p:nvSpPr>
        <p:spPr>
          <a:xfrm>
            <a:off x="952500" y="125240"/>
            <a:ext cx="7239000" cy="8653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Helvetica Neue"/>
              <a:buNone/>
              <a:defRPr b="1" sz="2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|   Page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4" name="Google Shape;154;p29"/>
          <p:cNvSpPr txBox="1"/>
          <p:nvPr>
            <p:ph type="ctrTitle"/>
          </p:nvPr>
        </p:nvSpPr>
        <p:spPr>
          <a:xfrm>
            <a:off x="457200" y="304800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Helvetica Neue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29"/>
          <p:cNvSpPr txBox="1"/>
          <p:nvPr/>
        </p:nvSpPr>
        <p:spPr>
          <a:xfrm>
            <a:off x="952500" y="125240"/>
            <a:ext cx="7239000" cy="8653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10000"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Helvetica Neue"/>
              <a:buNone/>
            </a:pPr>
            <a:r>
              <a:rPr b="1" lang="en-US" sz="2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Critical Design Review - JPSS Ground Project </a:t>
            </a:r>
            <a:endParaRPr b="1" sz="28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" type="obj">
  <p:cSld name="OBJECT"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0"/>
          <p:cNvSpPr txBox="1"/>
          <p:nvPr>
            <p:ph type="title"/>
          </p:nvPr>
        </p:nvSpPr>
        <p:spPr>
          <a:xfrm>
            <a:off x="864638" y="274638"/>
            <a:ext cx="7414724" cy="4964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Helvetica Neue"/>
              <a:buNone/>
              <a:defRPr b="1" sz="24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30"/>
          <p:cNvSpPr txBox="1"/>
          <p:nvPr>
            <p:ph idx="1" type="body"/>
          </p:nvPr>
        </p:nvSpPr>
        <p:spPr>
          <a:xfrm>
            <a:off x="290285" y="1119481"/>
            <a:ext cx="8599716" cy="5428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7350" lvl="0" marL="457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0000FF"/>
              </a:buClr>
              <a:buSzPts val="2500"/>
              <a:buFont typeface="Merriweather Sans"/>
              <a:buChar char="●"/>
              <a:defRPr b="1" sz="20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429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1800"/>
              <a:buChar char="–"/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302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1600"/>
              <a:buChar char="•"/>
              <a:defRPr sz="1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30200" lvl="3" marL="1828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1600"/>
              <a:buChar char="⮚"/>
              <a:defRPr sz="1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302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1600"/>
              <a:buChar char="»"/>
              <a:defRPr sz="16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and Content">
  <p:cSld name="2_Title and Content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0" name="Google Shape;160;p31"/>
          <p:cNvCxnSpPr/>
          <p:nvPr/>
        </p:nvCxnSpPr>
        <p:spPr>
          <a:xfrm rot="10800000">
            <a:off x="257175" y="385763"/>
            <a:ext cx="6911975" cy="0"/>
          </a:xfrm>
          <a:prstGeom prst="straightConnector1">
            <a:avLst/>
          </a:prstGeom>
          <a:noFill/>
          <a:ln>
            <a:noFill/>
          </a:ln>
        </p:spPr>
      </p:cxnSp>
      <p:cxnSp>
        <p:nvCxnSpPr>
          <p:cNvPr id="161" name="Google Shape;161;p31"/>
          <p:cNvCxnSpPr/>
          <p:nvPr/>
        </p:nvCxnSpPr>
        <p:spPr>
          <a:xfrm>
            <a:off x="227013" y="1433513"/>
            <a:ext cx="8685212" cy="0"/>
          </a:xfrm>
          <a:prstGeom prst="straightConnector1">
            <a:avLst/>
          </a:prstGeom>
          <a:noFill/>
          <a:ln>
            <a:noFill/>
          </a:ln>
        </p:spPr>
      </p:cxnSp>
      <p:sp>
        <p:nvSpPr>
          <p:cNvPr id="162" name="Google Shape;162;p31"/>
          <p:cNvSpPr txBox="1"/>
          <p:nvPr>
            <p:ph idx="1" type="body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⮚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1143000" y="365126"/>
            <a:ext cx="7372349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2" name="Google Shape;42;p6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1143000" y="365126"/>
            <a:ext cx="7372349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8" name="Google Shape;58;p9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6" name="Google Shape;66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9.xml"/><Relationship Id="rId12" Type="http://schemas.openxmlformats.org/officeDocument/2006/relationships/theme" Target="../theme/theme1.xml"/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theme" Target="../theme/theme4.xml"/><Relationship Id="rId10" Type="http://schemas.openxmlformats.org/officeDocument/2006/relationships/slideLayout" Target="../slideLayouts/slideLayout28.xml"/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5.xml"/><Relationship Id="rId8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143000" y="365126"/>
            <a:ext cx="7372349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1">
            <a:alphaModFix/>
          </a:blip>
          <a:srcRect b="0" l="0" r="77127" t="0"/>
          <a:stretch/>
        </p:blipFill>
        <p:spPr>
          <a:xfrm>
            <a:off x="1" y="0"/>
            <a:ext cx="1143000" cy="1138683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0" y="1066800"/>
            <a:ext cx="9144000" cy="5791200"/>
          </a:xfrm>
          <a:prstGeom prst="rect">
            <a:avLst/>
          </a:prstGeom>
          <a:solidFill>
            <a:srgbClr val="DBEAF3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3"/>
          <p:cNvSpPr txBox="1"/>
          <p:nvPr>
            <p:ph idx="1" type="body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810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556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556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55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|   Page  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-9144" y="-13855"/>
            <a:ext cx="9162288" cy="1066800"/>
          </a:xfrm>
          <a:prstGeom prst="rect">
            <a:avLst/>
          </a:prstGeom>
          <a:gradFill>
            <a:gsLst>
              <a:gs pos="0">
                <a:srgbClr val="FFFFFF"/>
              </a:gs>
              <a:gs pos="47000">
                <a:srgbClr val="2661AA"/>
              </a:gs>
              <a:gs pos="100000">
                <a:srgbClr val="2661AA"/>
              </a:gs>
            </a:gsLst>
            <a:lin ang="17820001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86" name="Google Shape;86;p13"/>
          <p:cNvCxnSpPr/>
          <p:nvPr/>
        </p:nvCxnSpPr>
        <p:spPr>
          <a:xfrm>
            <a:off x="0" y="1052945"/>
            <a:ext cx="91440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87" name="Google Shape;87;p1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21327" y="121327"/>
            <a:ext cx="793073" cy="793073"/>
          </a:xfrm>
          <a:prstGeom prst="rect">
            <a:avLst/>
          </a:prstGeom>
          <a:noFill/>
          <a:ln>
            <a:noFill/>
          </a:ln>
          <a:effectLst>
            <a:outerShdw blurRad="50800" rotWithShape="0" algn="t" dir="2700000" dist="38100">
              <a:srgbClr val="000000">
                <a:alpha val="42745"/>
              </a:srgbClr>
            </a:outerShdw>
          </a:effectLst>
        </p:spPr>
      </p:pic>
      <p:sp>
        <p:nvSpPr>
          <p:cNvPr id="88" name="Google Shape;88;p13"/>
          <p:cNvSpPr txBox="1"/>
          <p:nvPr>
            <p:ph type="title"/>
          </p:nvPr>
        </p:nvSpPr>
        <p:spPr>
          <a:xfrm>
            <a:off x="952500" y="125240"/>
            <a:ext cx="7239000" cy="8653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Helvetica Neue"/>
              <a:buNone/>
              <a:defRPr b="1" i="0" sz="2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9" name="Google Shape;89;p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7365D">
              <a:alpha val="0"/>
            </a:srgbClr>
          </a:solidFill>
          <a:ln cap="flat" cmpd="sng" w="76200">
            <a:solidFill>
              <a:srgbClr val="00319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E:\!!!!!!!!!!!!!!!!!!!!!!!!!!!!!!!!!!!!!!!!!!!!!!!!!!!!!_FY16\!!!!!_JPSS_LOGOS\JPSS Program Logo white ring 3-24-16.png" id="90" name="Google Shape;90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91498" y="152400"/>
            <a:ext cx="800102" cy="800102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/>
          <p:nvPr/>
        </p:nvSpPr>
        <p:spPr>
          <a:xfrm>
            <a:off x="0" y="1066800"/>
            <a:ext cx="9144000" cy="5791200"/>
          </a:xfrm>
          <a:prstGeom prst="rect">
            <a:avLst/>
          </a:prstGeom>
          <a:solidFill>
            <a:srgbClr val="DBEAF3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23"/>
          <p:cNvSpPr txBox="1"/>
          <p:nvPr>
            <p:ph idx="1" type="body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810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556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556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55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7" name="Google Shape;127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|   Page  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8" name="Google Shape;128;p23"/>
          <p:cNvSpPr/>
          <p:nvPr/>
        </p:nvSpPr>
        <p:spPr>
          <a:xfrm>
            <a:off x="-9144" y="-13855"/>
            <a:ext cx="9162288" cy="1066800"/>
          </a:xfrm>
          <a:prstGeom prst="rect">
            <a:avLst/>
          </a:prstGeom>
          <a:gradFill>
            <a:gsLst>
              <a:gs pos="0">
                <a:srgbClr val="FFFFFF"/>
              </a:gs>
              <a:gs pos="47000">
                <a:srgbClr val="2661AA"/>
              </a:gs>
              <a:gs pos="100000">
                <a:srgbClr val="2661AA"/>
              </a:gs>
            </a:gsLst>
            <a:lin ang="17820001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29" name="Google Shape;129;p23"/>
          <p:cNvCxnSpPr/>
          <p:nvPr/>
        </p:nvCxnSpPr>
        <p:spPr>
          <a:xfrm>
            <a:off x="0" y="1052945"/>
            <a:ext cx="91440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30" name="Google Shape;130;p2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21327" y="121327"/>
            <a:ext cx="793073" cy="793073"/>
          </a:xfrm>
          <a:prstGeom prst="rect">
            <a:avLst/>
          </a:prstGeom>
          <a:noFill/>
          <a:ln>
            <a:noFill/>
          </a:ln>
          <a:effectLst>
            <a:outerShdw blurRad="50800" rotWithShape="0" algn="t" dir="2700000" dist="38100">
              <a:srgbClr val="000000">
                <a:alpha val="42745"/>
              </a:srgbClr>
            </a:outerShdw>
          </a:effectLst>
        </p:spPr>
      </p:pic>
      <p:sp>
        <p:nvSpPr>
          <p:cNvPr id="131" name="Google Shape;131;p23"/>
          <p:cNvSpPr txBox="1"/>
          <p:nvPr>
            <p:ph type="title"/>
          </p:nvPr>
        </p:nvSpPr>
        <p:spPr>
          <a:xfrm>
            <a:off x="952500" y="125240"/>
            <a:ext cx="7239000" cy="8653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Helvetica Neue"/>
              <a:buNone/>
              <a:defRPr b="1" i="0" sz="2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2" name="Google Shape;132;p2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7365D">
              <a:alpha val="0"/>
            </a:srgbClr>
          </a:solidFill>
          <a:ln cap="flat" cmpd="sng" w="76200">
            <a:solidFill>
              <a:srgbClr val="00319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E:\!!!!!!!!!!!!!!!!!!!!!!!!!!!!!!!!!!!!!!!!!!!!!!!!!!!!!_FY16\!!!!!_JPSS_LOGOS\JPSS Program Logo white ring 3-24-16.png" id="133" name="Google Shape;133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91498" y="152400"/>
            <a:ext cx="800102" cy="800102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wmo-sat.info/oscar/variables/view/107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2"/>
          <p:cNvSpPr txBox="1"/>
          <p:nvPr>
            <p:ph type="ctrTitle"/>
          </p:nvPr>
        </p:nvSpPr>
        <p:spPr>
          <a:xfrm>
            <a:off x="685800" y="209391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Proposal for New LPV Focus Area – </a:t>
            </a:r>
            <a:br>
              <a:rPr lang="en-US"/>
            </a:br>
            <a:r>
              <a:rPr lang="en-US"/>
              <a:t>Vegetation Indices</a:t>
            </a:r>
            <a:endParaRPr/>
          </a:p>
        </p:txBody>
      </p:sp>
      <p:sp>
        <p:nvSpPr>
          <p:cNvPr id="168" name="Google Shape;168;p32"/>
          <p:cNvSpPr txBox="1"/>
          <p:nvPr>
            <p:ph idx="1" type="subTitle"/>
          </p:nvPr>
        </p:nvSpPr>
        <p:spPr>
          <a:xfrm>
            <a:off x="1143000" y="476408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u="sng"/>
              <a:t>Tomoaki Miura</a:t>
            </a:r>
            <a:r>
              <a:rPr lang="en-US"/>
              <a:t> – University of Hawaii at Manoa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u="sng"/>
              <a:t>Marco Vargas</a:t>
            </a:r>
            <a:r>
              <a:rPr lang="en-US"/>
              <a:t> – NOAA Center for Satellite Applications and Research</a:t>
            </a:r>
            <a:endParaRPr/>
          </a:p>
        </p:txBody>
      </p:sp>
      <p:pic>
        <p:nvPicPr>
          <p:cNvPr id="169" name="Google Shape;169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1502"/>
            <a:ext cx="9144000" cy="208358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32"/>
          <p:cNvSpPr txBox="1"/>
          <p:nvPr/>
        </p:nvSpPr>
        <p:spPr>
          <a:xfrm>
            <a:off x="1585798" y="6235184"/>
            <a:ext cx="597240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CEOS LPV Working Group Meeting at Prague, May 10-11, 2016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3"/>
          <p:cNvSpPr txBox="1"/>
          <p:nvPr>
            <p:ph type="title"/>
          </p:nvPr>
        </p:nvSpPr>
        <p:spPr>
          <a:xfrm>
            <a:off x="1143000" y="365126"/>
            <a:ext cx="7372349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Vegetation Indices</a:t>
            </a:r>
            <a:endParaRPr/>
          </a:p>
        </p:txBody>
      </p:sp>
      <p:sp>
        <p:nvSpPr>
          <p:cNvPr id="176" name="Google Shape;176;p33"/>
          <p:cNvSpPr txBox="1"/>
          <p:nvPr>
            <p:ph idx="1" type="body"/>
          </p:nvPr>
        </p:nvSpPr>
        <p:spPr>
          <a:xfrm>
            <a:off x="628650" y="1825624"/>
            <a:ext cx="7886700" cy="484533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1004" r="0" t="-176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 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4"/>
          <p:cNvSpPr txBox="1"/>
          <p:nvPr>
            <p:ph type="title"/>
          </p:nvPr>
        </p:nvSpPr>
        <p:spPr>
          <a:xfrm>
            <a:off x="1143000" y="365126"/>
            <a:ext cx="7372349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Applications of Vegetation Indices (VIs)</a:t>
            </a:r>
            <a:endParaRPr/>
          </a:p>
        </p:txBody>
      </p:sp>
      <p:sp>
        <p:nvSpPr>
          <p:cNvPr id="182" name="Google Shape;182;p3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Vegetation-climate studies – Direct use of VIs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Increased plant growth in the northern high latitudes (Myneni et al. 1997)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Dry-season greening of Amazon forests (Saleska et al. 2007; Morton et al. 2014; Saleska et al. 2016)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Ecosystem resilience (Ponce Campos et al. 2013)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Terrestrial ecosystem sensitivity (Seddon et al. 2016)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Phenology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Start of growing season (Zhang et al 2003; White et al 2009)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t>‹#›</a:t>
            </a:fld>
            <a:endParaRPr>
              <a:solidFill>
                <a:srgbClr val="888888"/>
              </a:solidFill>
            </a:endParaRPr>
          </a:p>
        </p:txBody>
      </p:sp>
      <p:sp>
        <p:nvSpPr>
          <p:cNvPr id="188" name="Google Shape;188;p35"/>
          <p:cNvSpPr txBox="1"/>
          <p:nvPr>
            <p:ph type="title"/>
          </p:nvPr>
        </p:nvSpPr>
        <p:spPr>
          <a:xfrm>
            <a:off x="952500" y="125240"/>
            <a:ext cx="7239000" cy="8653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Helvetica Neue"/>
              <a:buNone/>
            </a:pPr>
            <a:r>
              <a:rPr lang="en-US" sz="3600">
                <a:solidFill>
                  <a:srgbClr val="FFFF00"/>
                </a:solidFill>
              </a:rPr>
              <a:t>JPSS Vegetation Index EDR </a:t>
            </a:r>
            <a:br>
              <a:rPr lang="en-US" sz="3600">
                <a:solidFill>
                  <a:srgbClr val="FFFF00"/>
                </a:solidFill>
              </a:rPr>
            </a:br>
            <a:r>
              <a:rPr lang="en-US" sz="3600">
                <a:solidFill>
                  <a:srgbClr val="FFFF00"/>
                </a:solidFill>
              </a:rPr>
              <a:t>Requirements Summary</a:t>
            </a:r>
            <a:endParaRPr sz="3600">
              <a:solidFill>
                <a:srgbClr val="FFFF00"/>
              </a:solidFill>
            </a:endParaRPr>
          </a:p>
        </p:txBody>
      </p:sp>
      <p:pic>
        <p:nvPicPr>
          <p:cNvPr descr="E:\!!!!!!!!!!!!!!!!!!!!!!!!!!!!!!!!!!!!!!!!!!!!!!!!!!!!!_FY16\!!!!!!!!!_Lihang_2016\Enterprise Algorithms_GEARS\Workshop_Slides_MV\L1RD and Supplement\Capture.PNG" id="189" name="Google Shape;189;p3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4400" y="1137492"/>
            <a:ext cx="7351660" cy="5339508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35"/>
          <p:cNvSpPr txBox="1"/>
          <p:nvPr/>
        </p:nvSpPr>
        <p:spPr>
          <a:xfrm>
            <a:off x="1219200" y="6474023"/>
            <a:ext cx="675672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sng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Source: Level 1 Requirements Supplement – Final Version: 2.10 June 25, 2014</a:t>
            </a:r>
            <a:endParaRPr b="1" sz="1400" u="sng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6"/>
          <p:cNvSpPr txBox="1"/>
          <p:nvPr>
            <p:ph type="title"/>
          </p:nvPr>
        </p:nvSpPr>
        <p:spPr>
          <a:xfrm>
            <a:off x="1143000" y="365126"/>
            <a:ext cx="7372349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WMO Requirements for Global NDVI Products</a:t>
            </a:r>
            <a:endParaRPr/>
          </a:p>
        </p:txBody>
      </p:sp>
      <p:graphicFrame>
        <p:nvGraphicFramePr>
          <p:cNvPr id="196" name="Google Shape;196;p36"/>
          <p:cNvGraphicFramePr/>
          <p:nvPr/>
        </p:nvGraphicFramePr>
        <p:xfrm>
          <a:off x="337698" y="200746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{8F4A8A41-251F-44A7-BF6D-C591D1D69E69}</a:tableStyleId>
              </a:tblPr>
              <a:tblGrid>
                <a:gridCol w="1740225"/>
                <a:gridCol w="688250"/>
                <a:gridCol w="688250"/>
                <a:gridCol w="688250"/>
                <a:gridCol w="801950"/>
                <a:gridCol w="801950"/>
                <a:gridCol w="801950"/>
                <a:gridCol w="745100"/>
                <a:gridCol w="745100"/>
                <a:gridCol w="745100"/>
              </a:tblGrid>
              <a:tr h="185425">
                <a:tc row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Application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 grid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Uncertainty (%)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Spatial Resolution (km)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Temporal Resolution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 hMerge="1"/>
                <a:tc hMerge="1"/>
              </a:tr>
              <a:tr h="18542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G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B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T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G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B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T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G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B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T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Global Weather Prediction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10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20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10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50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24 h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 d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10 d</a:t>
                      </a:r>
                      <a:endParaRPr sz="1800"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High Resolution Weather Prediction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10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20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40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12 h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24 h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 d</a:t>
                      </a:r>
                      <a:endParaRPr sz="1800"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Hydrology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2.7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20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0.01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0.292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250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24 h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 d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30 d</a:t>
                      </a:r>
                      <a:endParaRPr sz="1800"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Agricultural</a:t>
                      </a:r>
                      <a:r>
                        <a:rPr lang="en-US" sz="1800"/>
                        <a:t> Meteorology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10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0.03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2.2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10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24 h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46 h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 d</a:t>
                      </a:r>
                      <a:endParaRPr sz="1800"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Nowcasting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10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20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40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12 h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24 h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 d</a:t>
                      </a:r>
                      <a:endParaRPr sz="1800"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197" name="Google Shape;197;p36"/>
          <p:cNvSpPr/>
          <p:nvPr/>
        </p:nvSpPr>
        <p:spPr>
          <a:xfrm>
            <a:off x="5068533" y="1582433"/>
            <a:ext cx="371524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G=goal; B=breakthrough; T=threshold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36"/>
          <p:cNvSpPr/>
          <p:nvPr/>
        </p:nvSpPr>
        <p:spPr>
          <a:xfrm>
            <a:off x="3665292" y="6340529"/>
            <a:ext cx="52093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http://www.wmo-sat.info/oscar/variables/view/107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7"/>
          <p:cNvSpPr txBox="1"/>
          <p:nvPr>
            <p:ph type="title"/>
          </p:nvPr>
        </p:nvSpPr>
        <p:spPr>
          <a:xfrm>
            <a:off x="1143000" y="365126"/>
            <a:ext cx="7372349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Validation Activities</a:t>
            </a:r>
            <a:endParaRPr/>
          </a:p>
        </p:txBody>
      </p:sp>
      <p:sp>
        <p:nvSpPr>
          <p:cNvPr id="204" name="Google Shape;204;p37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Product cross-/inter-comparison (e.g., VEGETATION vs. MODIS, MODIS vs. VIIRS, MODIS vs. ASTER)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In situ tower networks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AERONET-based reflectance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Baseline surface radiation network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FLUXNET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Phenology networks (e.g., PhenoCam)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In situ reflectance measurements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8"/>
          <p:cNvSpPr txBox="1"/>
          <p:nvPr>
            <p:ph type="title"/>
          </p:nvPr>
        </p:nvSpPr>
        <p:spPr>
          <a:xfrm>
            <a:off x="1143000" y="365126"/>
            <a:ext cx="7372349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Proposed/Discussion Items</a:t>
            </a:r>
            <a:endParaRPr/>
          </a:p>
        </p:txBody>
      </p:sp>
      <p:sp>
        <p:nvSpPr>
          <p:cNvPr id="210" name="Google Shape;210;p38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Global validation protocols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Sampling for both in situ data &amp; inter-comparison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Coordination with the Phenology subgroup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JPSS Ground Project CDR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1_JPSS Ground Project CDR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